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8"/>
  </p:notesMasterIdLst>
  <p:sldIdLst>
    <p:sldId id="256" r:id="rId2"/>
    <p:sldId id="366" r:id="rId3"/>
    <p:sldId id="298" r:id="rId4"/>
    <p:sldId id="333" r:id="rId5"/>
    <p:sldId id="428" r:id="rId6"/>
    <p:sldId id="349" r:id="rId7"/>
    <p:sldId id="367" r:id="rId8"/>
    <p:sldId id="258" r:id="rId9"/>
    <p:sldId id="352" r:id="rId10"/>
    <p:sldId id="358" r:id="rId11"/>
    <p:sldId id="359" r:id="rId12"/>
    <p:sldId id="362" r:id="rId13"/>
    <p:sldId id="361" r:id="rId14"/>
    <p:sldId id="363" r:id="rId15"/>
    <p:sldId id="296" r:id="rId16"/>
    <p:sldId id="350" r:id="rId17"/>
    <p:sldId id="351" r:id="rId18"/>
    <p:sldId id="356" r:id="rId19"/>
    <p:sldId id="341" r:id="rId20"/>
    <p:sldId id="357" r:id="rId21"/>
    <p:sldId id="353" r:id="rId22"/>
    <p:sldId id="360" r:id="rId23"/>
    <p:sldId id="354" r:id="rId24"/>
    <p:sldId id="458" r:id="rId25"/>
    <p:sldId id="365" r:id="rId26"/>
    <p:sldId id="268" r:id="rId27"/>
    <p:sldId id="382" r:id="rId28"/>
    <p:sldId id="376" r:id="rId29"/>
    <p:sldId id="429" r:id="rId30"/>
    <p:sldId id="425" r:id="rId31"/>
    <p:sldId id="372" r:id="rId32"/>
    <p:sldId id="373" r:id="rId33"/>
    <p:sldId id="369" r:id="rId34"/>
    <p:sldId id="368" r:id="rId35"/>
    <p:sldId id="377" r:id="rId36"/>
    <p:sldId id="370" r:id="rId37"/>
    <p:sldId id="381" r:id="rId38"/>
    <p:sldId id="371" r:id="rId39"/>
    <p:sldId id="380" r:id="rId40"/>
    <p:sldId id="383" r:id="rId41"/>
    <p:sldId id="459" r:id="rId42"/>
    <p:sldId id="300" r:id="rId43"/>
    <p:sldId id="384" r:id="rId44"/>
    <p:sldId id="385" r:id="rId45"/>
    <p:sldId id="387" r:id="rId46"/>
    <p:sldId id="386" r:id="rId47"/>
    <p:sldId id="460" r:id="rId48"/>
    <p:sldId id="388" r:id="rId49"/>
    <p:sldId id="451" r:id="rId50"/>
    <p:sldId id="423" r:id="rId51"/>
    <p:sldId id="413" r:id="rId52"/>
    <p:sldId id="418" r:id="rId53"/>
    <p:sldId id="430" r:id="rId54"/>
    <p:sldId id="431" r:id="rId55"/>
    <p:sldId id="415" r:id="rId56"/>
    <p:sldId id="424" r:id="rId57"/>
    <p:sldId id="432" r:id="rId58"/>
    <p:sldId id="433" r:id="rId59"/>
    <p:sldId id="434" r:id="rId60"/>
    <p:sldId id="438" r:id="rId61"/>
    <p:sldId id="435" r:id="rId62"/>
    <p:sldId id="396" r:id="rId63"/>
    <p:sldId id="397" r:id="rId64"/>
    <p:sldId id="416" r:id="rId65"/>
    <p:sldId id="417" r:id="rId66"/>
    <p:sldId id="420" r:id="rId67"/>
    <p:sldId id="419" r:id="rId68"/>
    <p:sldId id="392" r:id="rId69"/>
    <p:sldId id="395" r:id="rId70"/>
    <p:sldId id="394" r:id="rId71"/>
    <p:sldId id="461" r:id="rId72"/>
    <p:sldId id="401" r:id="rId73"/>
    <p:sldId id="399" r:id="rId74"/>
    <p:sldId id="443" r:id="rId75"/>
    <p:sldId id="452" r:id="rId76"/>
    <p:sldId id="441" r:id="rId77"/>
    <p:sldId id="453" r:id="rId78"/>
    <p:sldId id="442" r:id="rId79"/>
    <p:sldId id="454" r:id="rId80"/>
    <p:sldId id="440" r:id="rId81"/>
    <p:sldId id="455" r:id="rId82"/>
    <p:sldId id="444" r:id="rId83"/>
    <p:sldId id="456" r:id="rId84"/>
    <p:sldId id="405" r:id="rId85"/>
    <p:sldId id="408" r:id="rId86"/>
    <p:sldId id="457" r:id="rId87"/>
    <p:sldId id="446" r:id="rId88"/>
    <p:sldId id="445" r:id="rId89"/>
    <p:sldId id="450" r:id="rId90"/>
    <p:sldId id="462" r:id="rId91"/>
    <p:sldId id="406" r:id="rId92"/>
    <p:sldId id="409" r:id="rId93"/>
    <p:sldId id="449" r:id="rId94"/>
    <p:sldId id="447" r:id="rId95"/>
    <p:sldId id="448" r:id="rId96"/>
    <p:sldId id="463" r:id="rId97"/>
  </p:sldIdLst>
  <p:sldSz cx="9144000" cy="6858000" type="screen4x3"/>
  <p:notesSz cx="6858000" cy="9144000"/>
  <p:embeddedFontLst>
    <p:embeddedFont>
      <p:font typeface="Batang" panose="02030600000101010101" pitchFamily="18" charset="-127"/>
      <p:regular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汉仪清雅体简" panose="00020600040101010101" pitchFamily="18" charset="-122"/>
      <p:regular r:id="rId104"/>
    </p:embeddedFont>
    <p:embeddedFont>
      <p:font typeface="造字工房漫语（非商用）常规体" pitchFamily="2" charset="-122"/>
      <p:regular r:id="rId105"/>
    </p:embeddedFont>
    <p:embeddedFont>
      <p:font typeface="KaiTi" panose="02010609060101010101" pitchFamily="49" charset="-122"/>
      <p:regular r:id="rId10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265"/>
    <a:srgbClr val="4FBFE7"/>
    <a:srgbClr val="EC87BF"/>
    <a:srgbClr val="CDD0D9"/>
    <a:srgbClr val="021977"/>
    <a:srgbClr val="034CB5"/>
    <a:srgbClr val="A1D268"/>
    <a:srgbClr val="5F9AEC"/>
    <a:srgbClr val="47CFAB"/>
    <a:srgbClr val="FCC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70" d="100"/>
          <a:sy n="70" d="100"/>
        </p:scale>
        <p:origin x="1386" y="66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56927EF-6AD1-48EE-8238-DAB6C1C9E652}" type="datetimeFigureOut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0B215EF-AF99-4E7F-AFB0-EEB6C565D1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3871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B7669-40F8-4B01-91F8-EF8BA98A6586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0A961-AC4C-4B47-B099-E10DD06297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33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6C2E1-B09E-4236-8E36-93363962D938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7FAFC-D13E-4920-B707-99F0E190B6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928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2C63F-C667-47FE-932B-D8636FAA4296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9360-1E38-4608-A527-909BF41AC9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90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3B294-3360-4AAA-BBA6-078AED4FFEC1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0C54B-4B02-46DD-A32A-158325255B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5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9FED6-0AF5-48B5-A21B-201A77E1EA40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CB3E5-9DC3-49E4-91EE-B4CA907D51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69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BB006-3262-4DF5-A004-0BF6CA1281ED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65068-E4F5-4431-A199-3311D7D46D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56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01E13-AD21-40AC-8871-9437928C356F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7FF29-87FF-46D4-9ACE-F26358AAA2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05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000A3-AB00-4F5D-868F-B526BA5DE8D5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AA9DE-7405-40CA-B3EE-092DF743BE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8235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4E006-100F-447C-82BC-2A8BF2FAE4C3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ECC34-726F-46A1-A512-EC820269C8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547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05475-5BF2-431D-B49E-181309B9C0BA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6071D-EE57-4E2C-9F73-A58F1E94DB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43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7756C-C419-427F-A926-47B6FE864F41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427C6-473D-4E0C-B37C-6C7795032A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87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84128561-FA94-4CCE-8A9B-9FA42E30EB2D}" type="datetime1">
              <a:rPr lang="zh-CN" altLang="en-US"/>
              <a:pPr>
                <a:defRPr/>
              </a:pPr>
              <a:t>2017/3/24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D9DF538B-80CB-4BA9-854C-BC42CB10CE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5.png"/><Relationship Id="rId5" Type="http://schemas.openxmlformats.org/officeDocument/2006/relationships/image" Target="../media/image39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55650" y="1412875"/>
            <a:ext cx="7704138" cy="23034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96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中国交通</a:t>
            </a:r>
            <a:r>
              <a:rPr lang="en-US" altLang="zh-CN" sz="96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9600" b="1" dirty="0" smtClean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4000" b="1" dirty="0" err="1" smtClean="0">
                <a:latin typeface="+mn-ea"/>
                <a:ea typeface="+mn-ea"/>
              </a:rPr>
              <a:t>Zhōngguó</a:t>
            </a:r>
            <a:r>
              <a:rPr lang="en-US" altLang="zh-CN" sz="4000" b="1" dirty="0" smtClean="0">
                <a:latin typeface="+mn-ea"/>
                <a:ea typeface="+mn-ea"/>
              </a:rPr>
              <a:t> </a:t>
            </a:r>
            <a:r>
              <a:rPr lang="en-US" altLang="zh-CN" sz="4000" b="1" dirty="0" err="1" smtClean="0">
                <a:latin typeface="+mn-ea"/>
                <a:ea typeface="+mn-ea"/>
              </a:rPr>
              <a:t>jiāotōng</a:t>
            </a:r>
            <a:endParaRPr lang="zh-CN" altLang="en-US" sz="80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11225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9144000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95536" y="429"/>
            <a:ext cx="8748463" cy="1022482"/>
          </a:xfrm>
          <a:prstGeom prst="rect">
            <a:avLst/>
          </a:prstGeom>
          <a:solidFill>
            <a:srgbClr val="EC53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安检 </a:t>
            </a:r>
            <a:r>
              <a:rPr lang="en-US" altLang="zh-CN" sz="5400" dirty="0" err="1" smtClean="0">
                <a:latin typeface="宋体" panose="02010600030101010101" pitchFamily="2" charset="-122"/>
              </a:rPr>
              <a:t>ānjiǎn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504"/>
          <a:stretch/>
        </p:blipFill>
        <p:spPr bwMode="auto">
          <a:xfrm>
            <a:off x="395536" y="1022911"/>
            <a:ext cx="8748463" cy="579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395536" y="429"/>
            <a:ext cx="8748463" cy="1022482"/>
          </a:xfrm>
          <a:prstGeom prst="rect">
            <a:avLst/>
          </a:prstGeom>
          <a:solidFill>
            <a:srgbClr val="EC53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5400" dirty="0">
                <a:latin typeface="造字工房漫语（非商用）常规体" pitchFamily="2" charset="-122"/>
                <a:ea typeface="造字工房漫语（非商用）常规体" pitchFamily="2" charset="-122"/>
              </a:rPr>
              <a:t>买</a:t>
            </a:r>
            <a:r>
              <a:rPr lang="zh-CN" altLang="en-US" sz="54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票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5400" dirty="0" err="1" smtClean="0">
                <a:latin typeface="宋体" panose="02010600030101010101" pitchFamily="2" charset="-122"/>
              </a:rPr>
              <a:t>m</a:t>
            </a:r>
            <a:r>
              <a:rPr lang="en-US" altLang="zh-CN" sz="5400" dirty="0" err="1">
                <a:latin typeface="宋体" panose="02010600030101010101" pitchFamily="2" charset="-122"/>
              </a:rPr>
              <a:t>ǎ</a:t>
            </a:r>
            <a:r>
              <a:rPr lang="en-US" altLang="zh-CN" sz="5400" dirty="0" err="1" smtClean="0">
                <a:latin typeface="宋体" panose="02010600030101010101" pitchFamily="2" charset="-122"/>
              </a:rPr>
              <a:t>ipiào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395536" y="429"/>
            <a:ext cx="8748463" cy="1022482"/>
          </a:xfrm>
          <a:prstGeom prst="rect">
            <a:avLst/>
          </a:prstGeom>
          <a:solidFill>
            <a:srgbClr val="EC53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5400" dirty="0">
                <a:latin typeface="造字工房漫语（非商用）常规体" pitchFamily="2" charset="-122"/>
                <a:ea typeface="造字工房漫语（非商用）常规体" pitchFamily="2" charset="-122"/>
              </a:rPr>
              <a:t>进站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5400" dirty="0" err="1">
                <a:latin typeface="宋体" panose="02010600030101010101" pitchFamily="2" charset="-122"/>
              </a:rPr>
              <a:t>jìn</a:t>
            </a:r>
            <a:r>
              <a:rPr lang="en-US" altLang="zh-CN" sz="5400" dirty="0">
                <a:latin typeface="宋体" panose="02010600030101010101" pitchFamily="2" charset="-122"/>
              </a:rPr>
              <a:t> </a:t>
            </a:r>
            <a:r>
              <a:rPr lang="en-US" altLang="zh-CN" sz="5400" dirty="0" err="1" smtClean="0">
                <a:latin typeface="宋体" panose="02010600030101010101" pitchFamily="2" charset="-122"/>
              </a:rPr>
              <a:t>zhàn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내용 개체 틀 3" descr="剪纸地铁站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76250"/>
            <a:ext cx="9112250" cy="5832475"/>
          </a:xfrm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92150"/>
            <a:ext cx="9145588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476250"/>
            <a:ext cx="9163050" cy="641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27046" y="548680"/>
            <a:ext cx="8680868" cy="5760640"/>
          </a:xfrm>
          <a:prstGeom prst="round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地铁   公共汽车    出租车</a:t>
            </a:r>
            <a:r>
              <a:rPr lang="en-US" altLang="zh-CN" sz="4800" b="1" dirty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48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3600" b="1" dirty="0" err="1" smtClean="0">
                <a:solidFill>
                  <a:schemeClr val="bg2"/>
                </a:solidFill>
                <a:latin typeface="+mn-ea"/>
              </a:rPr>
              <a:t>dìtiě</a:t>
            </a:r>
            <a:r>
              <a:rPr lang="zh-CN" altLang="en-US" sz="3600" dirty="0" smtClean="0"/>
              <a:t>     </a:t>
            </a:r>
            <a:r>
              <a:rPr lang="en-US" altLang="zh-CN" sz="3600" b="1" dirty="0" err="1" smtClean="0">
                <a:solidFill>
                  <a:schemeClr val="bg2"/>
                </a:solidFill>
                <a:latin typeface="+mn-ea"/>
              </a:rPr>
              <a:t>gōnggòng</a:t>
            </a:r>
            <a:r>
              <a:rPr lang="en-US" altLang="zh-CN" sz="36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zh-CN" sz="3600" b="1" dirty="0" err="1" smtClean="0">
                <a:solidFill>
                  <a:schemeClr val="bg2"/>
                </a:solidFill>
                <a:latin typeface="+mn-ea"/>
              </a:rPr>
              <a:t>qìchē</a:t>
            </a:r>
            <a:r>
              <a:rPr lang="zh-CN" altLang="en-US" sz="3600" b="1" dirty="0" smtClean="0">
                <a:solidFill>
                  <a:schemeClr val="bg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r>
              <a:rPr lang="en-US" altLang="zh-CN" sz="3600" b="1" dirty="0" err="1" smtClean="0">
                <a:solidFill>
                  <a:schemeClr val="bg2"/>
                </a:solidFill>
                <a:latin typeface="+mn-ea"/>
              </a:rPr>
              <a:t>chūzū</a:t>
            </a:r>
            <a:r>
              <a:rPr lang="en-US" altLang="zh-CN" sz="36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zh-CN" sz="3600" b="1" dirty="0" err="1">
                <a:solidFill>
                  <a:schemeClr val="bg2"/>
                </a:solidFill>
                <a:latin typeface="+mn-ea"/>
              </a:rPr>
              <a:t>chē</a:t>
            </a:r>
            <a:endParaRPr lang="zh-CN" altLang="en-US" sz="3600" b="1" dirty="0">
              <a:solidFill>
                <a:schemeClr val="bg2"/>
              </a:solidFill>
              <a:latin typeface="+mn-ea"/>
            </a:endParaRPr>
          </a:p>
          <a:p>
            <a:pPr algn="ctr" eaLnBrk="1" hangingPunct="1"/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sz="4000" b="1" dirty="0">
              <a:solidFill>
                <a:schemeClr val="bg2"/>
              </a:solidFill>
              <a:latin typeface="+mn-ea"/>
            </a:endParaRPr>
          </a:p>
          <a:p>
            <a:pPr algn="ctr" eaLnBrk="1" hangingPunct="1"/>
            <a:r>
              <a:rPr lang="zh-CN" altLang="en-US" sz="4800" b="1" smtClean="0">
                <a:latin typeface="KaiTi" panose="02010609060101010101" pitchFamily="49" charset="-122"/>
                <a:ea typeface="KaiTi" panose="02010609060101010101" pitchFamily="49" charset="-122"/>
              </a:rPr>
              <a:t>   电动车    </a:t>
            </a:r>
            <a:r>
              <a:rPr lang="zh-CN" altLang="en-US" sz="48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火车   飞机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4000" b="1" dirty="0" err="1">
                <a:solidFill>
                  <a:schemeClr val="bg2"/>
                </a:solidFill>
                <a:latin typeface="+mn-ea"/>
              </a:rPr>
              <a:t>diàndòng</a:t>
            </a:r>
            <a:r>
              <a:rPr lang="en-US" altLang="zh-CN" sz="4000" b="1" dirty="0">
                <a:solidFill>
                  <a:schemeClr val="bg2"/>
                </a:solidFill>
                <a:latin typeface="+mn-ea"/>
              </a:rPr>
              <a:t> </a:t>
            </a:r>
            <a:r>
              <a:rPr lang="en-US" altLang="zh-CN" sz="4000" b="1" dirty="0" err="1" smtClean="0">
                <a:solidFill>
                  <a:schemeClr val="bg2"/>
                </a:solidFill>
                <a:latin typeface="+mn-ea"/>
              </a:rPr>
              <a:t>chē</a:t>
            </a:r>
            <a:r>
              <a:rPr lang="en-US" altLang="zh-CN" sz="40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zh-CN" altLang="en-US" sz="4000" b="1" dirty="0" smtClean="0">
                <a:solidFill>
                  <a:schemeClr val="bg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en-US" altLang="zh-CN" sz="4000" b="1" dirty="0" err="1" smtClean="0">
                <a:solidFill>
                  <a:schemeClr val="bg2"/>
                </a:solidFill>
                <a:latin typeface="+mn-ea"/>
              </a:rPr>
              <a:t>huǒchē</a:t>
            </a:r>
            <a:r>
              <a:rPr lang="zh-CN" altLang="en-US" sz="4000" b="1" dirty="0" smtClean="0">
                <a:solidFill>
                  <a:schemeClr val="bg2"/>
                </a:solidFill>
                <a:latin typeface="+mn-ea"/>
              </a:rPr>
              <a:t>   </a:t>
            </a:r>
            <a:r>
              <a:rPr lang="en-US" altLang="zh-CN" sz="4000" b="1" dirty="0" err="1" smtClean="0">
                <a:solidFill>
                  <a:schemeClr val="bg2"/>
                </a:solidFill>
                <a:latin typeface="+mn-ea"/>
              </a:rPr>
              <a:t>fēijī</a:t>
            </a:r>
            <a:endParaRPr lang="zh-CN" altLang="en-US" sz="4000" b="1" dirty="0">
              <a:solidFill>
                <a:schemeClr val="bg2"/>
              </a:solidFill>
              <a:latin typeface="+mn-ea"/>
            </a:endParaRPr>
          </a:p>
          <a:p>
            <a:pPr algn="ctr" eaLnBrk="1" hangingPunct="1"/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2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082675"/>
            <a:ext cx="91440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213850" cy="66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C536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8" y="885825"/>
            <a:ext cx="8953500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86466" y="0"/>
            <a:ext cx="9023422" cy="885825"/>
          </a:xfrm>
          <a:prstGeom prst="rect">
            <a:avLst/>
          </a:prstGeom>
          <a:solidFill>
            <a:srgbClr val="EB52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800" dirty="0" err="1">
                <a:latin typeface="宋体" panose="02010600030101010101" pitchFamily="2" charset="-122"/>
              </a:rPr>
              <a:t>zǎo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latin typeface="宋体" panose="02010600030101010101" pitchFamily="2" charset="-122"/>
              </a:rPr>
              <a:t>gāofēng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早高峰  晚高峰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</a:rPr>
              <a:t>wǎn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</a:rPr>
              <a:t>gāofēng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919797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2" name="西小口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7032" y="285293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2" name="西小口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7032" y="2852936"/>
            <a:ext cx="60960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755576" y="36174"/>
            <a:ext cx="7700504" cy="885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320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从天安门东到</a:t>
            </a:r>
            <a:r>
              <a:rPr lang="zh-CN" altLang="en-US" sz="32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我家，坐地铁怎么走？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</a:rPr>
              <a:t>wǎn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</a:rPr>
              <a:t>gāofēng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6" t="12094" r="24564" b="33852"/>
          <a:stretch/>
        </p:blipFill>
        <p:spPr bwMode="auto">
          <a:xfrm>
            <a:off x="971599" y="664689"/>
            <a:ext cx="7100391" cy="617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5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2"/>
          <a:stretch/>
        </p:blipFill>
        <p:spPr>
          <a:xfrm>
            <a:off x="0" y="27750"/>
            <a:ext cx="755576" cy="6802499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65557" y="3789040"/>
            <a:ext cx="37398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ko-KR" altLang="en-US" sz="6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시내 버스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5248" y="1351200"/>
            <a:ext cx="432048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6600" b="1" dirty="0">
                <a:latin typeface="KaiTi" panose="02010609060101010101" pitchFamily="49" charset="-122"/>
                <a:ea typeface="KaiTi" panose="02010609060101010101" pitchFamily="49" charset="-122"/>
              </a:rPr>
              <a:t>公共汽车</a:t>
            </a:r>
            <a:r>
              <a:rPr lang="en-US" altLang="zh-CN" sz="66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6600" b="1" dirty="0" smtClean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4000" b="1" dirty="0" err="1">
                <a:solidFill>
                  <a:schemeClr val="tx1"/>
                </a:solidFill>
                <a:latin typeface="+mn-ea"/>
                <a:ea typeface="+mn-ea"/>
              </a:rPr>
              <a:t>gōnggòng</a:t>
            </a:r>
            <a:r>
              <a:rPr lang="en-US" altLang="zh-CN" sz="4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4000" b="1" dirty="0" err="1">
                <a:solidFill>
                  <a:schemeClr val="tx1"/>
                </a:solidFill>
                <a:latin typeface="+mn-ea"/>
                <a:ea typeface="+mn-ea"/>
              </a:rPr>
              <a:t>qìchē</a:t>
            </a:r>
            <a:endParaRPr lang="zh-CN" altLang="en-US"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t="2157" r="10310" b="8894"/>
          <a:stretch/>
        </p:blipFill>
        <p:spPr>
          <a:xfrm>
            <a:off x="4377213" y="1485644"/>
            <a:ext cx="4784514" cy="359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755576" y="0"/>
            <a:ext cx="8388424" cy="2060848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公交</a:t>
            </a:r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线路</a:t>
            </a:r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1020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条  公交车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30006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辆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460130"/>
            <a:ext cx="8388424" cy="29904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903"/>
            <a:ext cx="9144000" cy="608990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" b="6951"/>
          <a:stretch/>
        </p:blipFill>
        <p:spPr>
          <a:xfrm>
            <a:off x="634882" y="476672"/>
            <a:ext cx="8478690" cy="63813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刷卡 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50%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7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0"/>
          <a:stretch/>
        </p:blipFill>
        <p:spPr>
          <a:xfrm>
            <a:off x="971600" y="206400"/>
            <a:ext cx="5410670" cy="659735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1043608" y="980728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KM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915816" y="980728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800" dirty="0"/>
              <a:t>现金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551101" y="980728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800" dirty="0"/>
              <a:t>刷卡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012160" y="1637184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2800" b="1" dirty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</a:t>
            </a:r>
            <a:r>
              <a:rPr lang="zh-CN" altLang="en-US" sz="2800" b="1" dirty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 </a:t>
            </a:r>
            <a:r>
              <a:rPr lang="en-US" altLang="zh-CN" sz="2800" dirty="0" smtClean="0"/>
              <a:t>170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6018912" y="2350914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2800" b="1" dirty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</a:t>
            </a:r>
            <a:r>
              <a:rPr lang="zh-CN" altLang="en-US" sz="2800" b="1" dirty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 </a:t>
            </a:r>
            <a:r>
              <a:rPr lang="en-US" altLang="zh-CN" sz="2800" dirty="0" smtClean="0"/>
              <a:t>250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983809" y="6216876"/>
            <a:ext cx="1800200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2800" b="1" dirty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</a:t>
            </a:r>
            <a:r>
              <a:rPr lang="zh-CN" altLang="en-US" sz="2800" b="1" dirty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 </a:t>
            </a:r>
            <a:r>
              <a:rPr lang="en-US" altLang="zh-CN" sz="2800" dirty="0"/>
              <a:t>7</a:t>
            </a:r>
            <a:r>
              <a:rPr lang="en-US" altLang="zh-CN" sz="2800" dirty="0" smtClean="0"/>
              <a:t>50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5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20"/>
          <a:stretch/>
        </p:blipFill>
        <p:spPr bwMode="auto">
          <a:xfrm>
            <a:off x="1" y="26988"/>
            <a:ext cx="395536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843" y="3573016"/>
            <a:ext cx="2887662" cy="1143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7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지하철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18" y="1258579"/>
            <a:ext cx="5499617" cy="4042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5537" y="1549537"/>
            <a:ext cx="280227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88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地铁</a:t>
            </a:r>
            <a:r>
              <a:rPr lang="en-US" altLang="zh-CN" sz="88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en-US" altLang="zh-CN" sz="8800" b="1" dirty="0" smtClean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5400" b="1" dirty="0" err="1" smtClean="0">
                <a:solidFill>
                  <a:schemeClr val="tx1"/>
                </a:solidFill>
                <a:latin typeface="+mn-ea"/>
                <a:ea typeface="+mn-ea"/>
              </a:rPr>
              <a:t>dì</a:t>
            </a:r>
            <a:r>
              <a:rPr lang="en-US" altLang="zh-CN" sz="5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5400" b="1" dirty="0" err="1" smtClean="0">
                <a:solidFill>
                  <a:schemeClr val="tx1"/>
                </a:solidFill>
                <a:latin typeface="+mn-ea"/>
                <a:ea typeface="+mn-ea"/>
              </a:rPr>
              <a:t>tiě</a:t>
            </a:r>
            <a:endParaRPr lang="zh-CN" altLang="en-US" sz="5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1475656" y="1034130"/>
            <a:ext cx="6408712" cy="4789739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普通卡：</a:t>
            </a:r>
            <a:endParaRPr kumimoji="0" lang="en-US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          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50%</a:t>
            </a:r>
          </a:p>
          <a:p>
            <a:pPr eaLnBrk="1" hangingPunct="1"/>
            <a:r>
              <a:rPr kumimoji="0" lang="zh-C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学生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卡：</a:t>
            </a:r>
            <a:endParaRPr kumimoji="0" lang="en-US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          25%  (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大中小学生）</a:t>
            </a:r>
            <a:endParaRPr kumimoji="0" lang="en-US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老人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卡：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          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免费（</a:t>
            </a: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65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岁以上）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7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刷卡机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r="8078"/>
          <a:stretch/>
        </p:blipFill>
        <p:spPr>
          <a:xfrm>
            <a:off x="732639" y="908720"/>
            <a:ext cx="8405323" cy="578293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0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中门上车，前后门下车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096"/>
            <a:ext cx="9144000" cy="60899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2681536" y="1556792"/>
            <a:ext cx="1674440" cy="1324623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中门</a:t>
            </a:r>
            <a:r>
              <a:rPr lang="en-US" altLang="zh-CN" sz="2400" dirty="0" err="1">
                <a:latin typeface="宋体" panose="02010600030101010101" pitchFamily="2" charset="-122"/>
              </a:rPr>
              <a:t>zhōng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mén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668203" y="1556792"/>
            <a:ext cx="1512168" cy="131677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前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门</a:t>
            </a:r>
            <a:r>
              <a:rPr lang="en-US" altLang="zh-CN" sz="2400" dirty="0" err="1">
                <a:latin typeface="宋体" panose="02010600030101010101" pitchFamily="2" charset="-122"/>
              </a:rPr>
              <a:t>qián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latin typeface="宋体" panose="02010600030101010101" pitchFamily="2" charset="-122"/>
              </a:rPr>
              <a:t>mén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25918" y="1556792"/>
            <a:ext cx="1494201" cy="1344934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后</a:t>
            </a:r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门</a:t>
            </a:r>
            <a:endParaRPr kumimoji="0" lang="en-US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ctr" eaLnBrk="1" hangingPunct="1"/>
            <a:r>
              <a:rPr lang="en-US" altLang="zh-CN" sz="2400" dirty="0" err="1" smtClean="0">
                <a:latin typeface="宋体" panose="02010600030101010101" pitchFamily="2" charset="-122"/>
              </a:rPr>
              <a:t>hòumén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547664" y="2901726"/>
            <a:ext cx="288032" cy="31125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>
            <a:off x="3365794" y="2873568"/>
            <a:ext cx="288032" cy="31125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>
            <a:off x="5108617" y="2901726"/>
            <a:ext cx="288032" cy="31125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2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公交车</a:t>
            </a:r>
            <a:r>
              <a:rPr lang="en-US" altLang="zh-CN" sz="4000" dirty="0" err="1">
                <a:latin typeface="宋体" panose="02010600030101010101" pitchFamily="2" charset="-122"/>
              </a:rPr>
              <a:t>gōngjiāo</a:t>
            </a:r>
            <a:r>
              <a:rPr lang="en-US" altLang="zh-CN" sz="4000" dirty="0">
                <a:latin typeface="宋体" panose="02010600030101010101" pitchFamily="2" charset="-122"/>
              </a:rPr>
              <a:t> </a:t>
            </a:r>
            <a:r>
              <a:rPr lang="en-US" altLang="zh-CN" sz="4000" dirty="0" err="1">
                <a:latin typeface="宋体" panose="02010600030101010101" pitchFamily="2" charset="-122"/>
              </a:rPr>
              <a:t>chē</a:t>
            </a:r>
            <a:endParaRPr lang="zh-CN" altLang="en-US" sz="4000" dirty="0">
              <a:latin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005"/>
            <a:ext cx="9144000" cy="60899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6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双层公交车</a:t>
            </a:r>
            <a:r>
              <a:rPr lang="en-US" altLang="zh-CN" sz="3200" dirty="0" err="1">
                <a:latin typeface="宋体" panose="02010600030101010101" pitchFamily="2" charset="-122"/>
              </a:rPr>
              <a:t>shuāng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céng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gōngjiāo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chē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1" y="1072136"/>
            <a:ext cx="7740352" cy="580526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8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双层公交车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</a:rPr>
              <a:t>shuāng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</a:rPr>
              <a:t>céng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</a:rPr>
              <a:t>gōngjiāo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宋体" panose="02010600030101010101" pitchFamily="2" charset="-122"/>
              </a:rPr>
              <a:t>chē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31165"/>
            <a:ext cx="8748464" cy="582647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电车</a:t>
            </a:r>
            <a:r>
              <a:rPr lang="en-US" altLang="zh-CN" sz="4800" dirty="0" err="1">
                <a:latin typeface="宋体" panose="02010600030101010101" pitchFamily="2" charset="-122"/>
              </a:rPr>
              <a:t>diànchē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8" y="768096"/>
            <a:ext cx="9144000" cy="60899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9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zh-CN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电车</a:t>
            </a:r>
            <a:r>
              <a:rPr lang="en-US" altLang="zh-CN" sz="4800" dirty="0" err="1" smtClean="0">
                <a:latin typeface="宋体" panose="02010600030101010101" pitchFamily="2" charset="-122"/>
              </a:rPr>
              <a:t>diànchē</a:t>
            </a:r>
            <a:endParaRPr lang="zh-CN" altLang="en-US" sz="4800" dirty="0">
              <a:latin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904"/>
            <a:ext cx="9144000" cy="513892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9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BRT  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快车</a:t>
            </a:r>
            <a:r>
              <a:rPr lang="en-US" altLang="zh-CN" sz="4800" dirty="0"/>
              <a:t> </a:t>
            </a:r>
            <a:r>
              <a:rPr lang="en-US" altLang="zh-CN" sz="4800" dirty="0" err="1">
                <a:latin typeface="宋体" panose="02010600030101010101" pitchFamily="2" charset="-122"/>
              </a:rPr>
              <a:t>kuàichē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665"/>
            <a:ext cx="9144000" cy="60899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公交车站</a:t>
            </a:r>
            <a:r>
              <a:rPr lang="en-US" altLang="zh-CN" sz="4800" dirty="0" err="1">
                <a:latin typeface="宋体" panose="02010600030101010101" pitchFamily="2" charset="-122"/>
              </a:rPr>
              <a:t>gōngjiāo</a:t>
            </a:r>
            <a:r>
              <a:rPr lang="en-US" altLang="zh-CN" sz="4800" dirty="0">
                <a:latin typeface="宋体" panose="02010600030101010101" pitchFamily="2" charset="-122"/>
              </a:rPr>
              <a:t> </a:t>
            </a:r>
            <a:r>
              <a:rPr lang="en-US" altLang="zh-CN" sz="4800" dirty="0" err="1">
                <a:latin typeface="宋体" panose="02010600030101010101" pitchFamily="2" charset="-122"/>
              </a:rPr>
              <a:t>chē</a:t>
            </a:r>
            <a:r>
              <a:rPr lang="en-US" altLang="zh-CN" sz="4800" dirty="0">
                <a:latin typeface="宋体" panose="02010600030101010101" pitchFamily="2" charset="-122"/>
              </a:rPr>
              <a:t> </a:t>
            </a:r>
            <a:r>
              <a:rPr lang="en-US" altLang="zh-CN" sz="4800" dirty="0" err="1">
                <a:latin typeface="宋体" panose="02010600030101010101" pitchFamily="2" charset="-122"/>
              </a:rPr>
              <a:t>zhàn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3" y="1052736"/>
            <a:ext cx="8736763" cy="581868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1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969030" y="5029481"/>
            <a:ext cx="55673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北京地铁：₩500</a:t>
            </a:r>
            <a:r>
              <a:rPr lang="en-US" altLang="zh-CN" sz="3600" b="1" dirty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——</a:t>
            </a:r>
            <a:r>
              <a:rPr lang="zh-CN" altLang="en-US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</a:t>
            </a:r>
            <a:r>
              <a:rPr lang="en-US" altLang="zh-CN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1500</a:t>
            </a:r>
            <a:endParaRPr lang="zh-CN" altLang="en-US" sz="3600" b="1" dirty="0">
              <a:solidFill>
                <a:srgbClr val="021977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-8"/>
          <a:stretch>
            <a:fillRect/>
          </a:stretch>
        </p:blipFill>
        <p:spPr bwMode="auto">
          <a:xfrm>
            <a:off x="0" y="1836384"/>
            <a:ext cx="500221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7864" r="13892" b="8572"/>
          <a:stretch>
            <a:fillRect/>
          </a:stretch>
        </p:blipFill>
        <p:spPr bwMode="auto">
          <a:xfrm>
            <a:off x="5076825" y="1831621"/>
            <a:ext cx="395922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7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0" y="68662"/>
            <a:ext cx="8892479" cy="885825"/>
          </a:xfrm>
          <a:prstGeom prst="rect">
            <a:avLst/>
          </a:prstGeom>
          <a:solidFill>
            <a:srgbClr val="EB52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800" dirty="0" err="1">
                <a:latin typeface="宋体" panose="02010600030101010101" pitchFamily="2" charset="-122"/>
              </a:rPr>
              <a:t>dānchéng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piào</a:t>
            </a:r>
            <a:r>
              <a:rPr lang="zh-CN" altLang="en-US" sz="54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单程票</a:t>
            </a:r>
            <a:r>
              <a:rPr lang="zh-CN" altLang="en-US" sz="5400" dirty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造字工房漫语（非商用）常规体" pitchFamily="2" charset="-122"/>
                <a:ea typeface="造字工房漫语（非商用）常规体" pitchFamily="2" charset="-122"/>
              </a:rPr>
              <a:t>一卡通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</a:rPr>
              <a:t>yīkǎtōng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0"/>
            <a:ext cx="8388424" cy="1052736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公交车站</a:t>
            </a:r>
            <a:r>
              <a:rPr lang="en-US" altLang="zh-CN" sz="4800" dirty="0" err="1">
                <a:latin typeface="宋体" panose="02010600030101010101" pitchFamily="2" charset="-122"/>
              </a:rPr>
              <a:t>gōngjiāo</a:t>
            </a:r>
            <a:r>
              <a:rPr lang="en-US" altLang="zh-CN" sz="4800" dirty="0">
                <a:latin typeface="宋体" panose="02010600030101010101" pitchFamily="2" charset="-122"/>
              </a:rPr>
              <a:t> </a:t>
            </a:r>
            <a:r>
              <a:rPr lang="en-US" altLang="zh-CN" sz="4800" dirty="0" err="1">
                <a:latin typeface="宋体" panose="02010600030101010101" pitchFamily="2" charset="-122"/>
              </a:rPr>
              <a:t>chē</a:t>
            </a:r>
            <a:r>
              <a:rPr lang="en-US" altLang="zh-CN" sz="4800" dirty="0">
                <a:latin typeface="宋体" panose="02010600030101010101" pitchFamily="2" charset="-122"/>
              </a:rPr>
              <a:t> </a:t>
            </a:r>
            <a:r>
              <a:rPr lang="en-US" altLang="zh-CN" sz="4800" dirty="0" err="1">
                <a:latin typeface="宋体" panose="02010600030101010101" pitchFamily="2" charset="-122"/>
              </a:rPr>
              <a:t>zhàn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3"/>
          <a:stretch/>
        </p:blipFill>
        <p:spPr>
          <a:xfrm>
            <a:off x="732639" y="762000"/>
            <a:ext cx="8388424" cy="6096000"/>
          </a:xfrm>
          <a:prstGeom prst="rect">
            <a:avLst/>
          </a:prstGeom>
        </p:spPr>
      </p:pic>
      <p:pic>
        <p:nvPicPr>
          <p:cNvPr id="3" name="北京1路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508" y="36345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A6E5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755576" y="2364606"/>
            <a:ext cx="8388424" cy="1462472"/>
          </a:xfrm>
          <a:prstGeom prst="rect">
            <a:avLst/>
          </a:prstGeom>
          <a:solidFill>
            <a:srgbClr val="FA6E5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刷卡便宜还是现金便宜？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ctr" eaLnBrk="1" hangingPunct="1"/>
            <a:r>
              <a:rPr lang="en-US" altLang="zh-CN" sz="3200" dirty="0" err="1" smtClean="0">
                <a:latin typeface="宋体" panose="02010600030101010101" pitchFamily="2" charset="-122"/>
              </a:rPr>
              <a:t>Shuākǎ</a:t>
            </a:r>
            <a:r>
              <a:rPr lang="en-US" altLang="zh-CN" sz="3200" dirty="0" smtClean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piányi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háishì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xiànjīn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piányi</a:t>
            </a:r>
            <a:r>
              <a:rPr lang="en-US" altLang="zh-CN" sz="3200" dirty="0">
                <a:latin typeface="宋体" panose="02010600030101010101" pitchFamily="2" charset="-122"/>
              </a:rPr>
              <a:t>?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755576" cy="6858000"/>
            <a:chOff x="0" y="0"/>
            <a:chExt cx="7555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62"/>
            <a:stretch/>
          </p:blipFill>
          <p:spPr>
            <a:xfrm>
              <a:off x="0" y="0"/>
              <a:ext cx="755576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3751" y="1196752"/>
              <a:ext cx="514519" cy="23083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公共汽车</a:t>
              </a:r>
              <a:endPara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 bwMode="auto">
            <a:xfrm>
              <a:off x="84568" y="4149080"/>
              <a:ext cx="648071" cy="206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시내 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3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0"/>
            <a:ext cx="6696744" cy="223772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7200" b="1" dirty="0" smtClean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出租车  </a:t>
            </a:r>
            <a:r>
              <a:rPr lang="ko-KR" altLang="en-US" sz="7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택시</a:t>
            </a:r>
            <a:endParaRPr lang="en-US" altLang="zh-CN" sz="7200" b="1" dirty="0" smtClean="0">
              <a:solidFill>
                <a:schemeClr val="tx2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sz="5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chū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5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zū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5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ch</a:t>
            </a:r>
            <a:r>
              <a:rPr lang="en-US" altLang="zh-CN" sz="6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ē</a:t>
            </a:r>
            <a:endParaRPr lang="en-US" altLang="zh-CN" sz="5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2237728"/>
            <a:ext cx="8120478" cy="4620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租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택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시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01360" y="0"/>
            <a:ext cx="8106377" cy="724716"/>
          </a:xfrm>
          <a:prstGeom prst="rect">
            <a:avLst/>
          </a:prstGeom>
          <a:solidFill>
            <a:srgbClr val="FCCE5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3KM ,  </a:t>
            </a:r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13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元（</a:t>
            </a:r>
            <a:r>
              <a:rPr lang="zh-CN" altLang="en-US" sz="4800" b="1" dirty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 ₩ </a:t>
            </a:r>
            <a:r>
              <a:rPr lang="en-US" altLang="zh-CN" sz="4800" b="1" dirty="0" smtClean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2000</a:t>
            </a:r>
            <a:r>
              <a:rPr lang="zh-CN" altLang="en-US" sz="4800" b="1" dirty="0" smtClean="0">
                <a:latin typeface="汉仪清雅体简" panose="00020600040101010101" pitchFamily="18" charset="-122"/>
                <a:ea typeface="汉仪清雅体简" panose="00020600040101010101" pitchFamily="18" charset="-122"/>
              </a:rPr>
              <a:t>）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82" y="1629832"/>
            <a:ext cx="6994988" cy="52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租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택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시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43608" y="0"/>
            <a:ext cx="8106377" cy="2060848"/>
          </a:xfrm>
          <a:prstGeom prst="rect">
            <a:avLst/>
          </a:prstGeom>
          <a:solidFill>
            <a:srgbClr val="FCCE5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打车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APP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5" y="1412776"/>
            <a:ext cx="8128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租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택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시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2776"/>
            <a:ext cx="7217726" cy="4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租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택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시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8680"/>
            <a:ext cx="8100392" cy="56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CC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37"/>
          <a:stretch/>
        </p:blipFill>
        <p:spPr>
          <a:xfrm>
            <a:off x="0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租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택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시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21992" y="1727881"/>
            <a:ext cx="8322401" cy="2060848"/>
          </a:xfrm>
          <a:prstGeom prst="rect">
            <a:avLst/>
          </a:prstGeom>
          <a:solidFill>
            <a:srgbClr val="FCCE5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在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中国，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出租车和用滴滴打车价格一样。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2800" dirty="0" err="1">
                <a:latin typeface="宋体" panose="02010600030101010101" pitchFamily="2" charset="-122"/>
              </a:rPr>
              <a:t>Zài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zhōngguó</a:t>
            </a:r>
            <a:r>
              <a:rPr lang="en-US" altLang="zh-CN" sz="2800" dirty="0">
                <a:latin typeface="宋体" panose="02010600030101010101" pitchFamily="2" charset="-122"/>
              </a:rPr>
              <a:t>, 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err="1" smtClean="0">
                <a:latin typeface="宋体" panose="02010600030101010101" pitchFamily="2" charset="-122"/>
              </a:rPr>
              <a:t>chūzū</a:t>
            </a:r>
            <a:r>
              <a:rPr lang="en-US" altLang="zh-CN" sz="2800" dirty="0" smtClean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chē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hé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yòng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dī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dī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dǎchē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jiàgé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yīyàng</a:t>
            </a:r>
            <a:r>
              <a:rPr lang="en-US" altLang="zh-CN" sz="2800" dirty="0">
                <a:latin typeface="宋体" panose="02010600030101010101" pitchFamily="2" charset="-122"/>
              </a:rPr>
              <a:t>.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2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 descr="动车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r="20673"/>
          <a:stretch>
            <a:fillRect/>
          </a:stretch>
        </p:blipFill>
        <p:spPr bwMode="auto">
          <a:xfrm>
            <a:off x="-1" y="1689844"/>
            <a:ext cx="9138533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99592" y="0"/>
            <a:ext cx="823933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  <a:defRPr/>
            </a:pPr>
            <a:r>
              <a:rPr lang="zh-CN" altLang="en-US" sz="7200" b="1" dirty="0" smtClean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火车 </a:t>
            </a:r>
            <a:r>
              <a:rPr lang="en-US" altLang="zh-CN" sz="6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huǒch</a:t>
            </a:r>
            <a:r>
              <a:rPr lang="en-US" altLang="zh-CN" sz="7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ē</a:t>
            </a:r>
            <a:r>
              <a:rPr lang="en-US" altLang="zh-CN" sz="6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  </a:t>
            </a:r>
            <a:r>
              <a:rPr lang="ko-KR" altLang="en-US" sz="6600" b="1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rPr>
              <a:t>기차</a:t>
            </a:r>
            <a:endParaRPr lang="en-US" altLang="ko-KR" sz="6600" b="1" dirty="0" smtClean="0">
              <a:solidFill>
                <a:schemeClr val="tx2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66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4284" r="12200" b="3168"/>
          <a:stretch/>
        </p:blipFill>
        <p:spPr>
          <a:xfrm>
            <a:off x="940650" y="116632"/>
            <a:ext cx="8203350" cy="674136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6588224" y="2708920"/>
            <a:ext cx="216024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EB5265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21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0"/>
          <a:stretch/>
        </p:blipFill>
        <p:spPr>
          <a:xfrm>
            <a:off x="2398525" y="620688"/>
            <a:ext cx="4763210" cy="5234210"/>
          </a:xfrm>
          <a:prstGeom prst="rect">
            <a:avLst/>
          </a:prstGeom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169948" y="1702768"/>
            <a:ext cx="139824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₩500</a:t>
            </a:r>
            <a:endParaRPr lang="zh-CN" altLang="en-US" sz="3600" b="1" dirty="0">
              <a:solidFill>
                <a:srgbClr val="021977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7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 bwMode="auto">
          <a:xfrm>
            <a:off x="2411137" y="1340768"/>
            <a:ext cx="1683191" cy="2880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KM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873804" y="1340768"/>
            <a:ext cx="1683191" cy="2880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b="1" dirty="0"/>
              <a:t>元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006518" y="5146627"/>
            <a:ext cx="1661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₩</a:t>
            </a:r>
            <a:r>
              <a:rPr lang="en-US" altLang="zh-CN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1</a:t>
            </a:r>
            <a:r>
              <a:rPr lang="zh-CN" altLang="en-US" sz="3600" b="1" dirty="0" smtClean="0">
                <a:solidFill>
                  <a:srgbClr val="021977"/>
                </a:solidFill>
                <a:latin typeface="汉仪清雅体简" panose="00020600040101010101" pitchFamily="18" charset="-122"/>
                <a:ea typeface="汉仪清雅体简" panose="00020600040101010101" pitchFamily="18" charset="-122"/>
              </a:rPr>
              <a:t>500</a:t>
            </a:r>
            <a:endParaRPr lang="zh-CN" altLang="en-US" sz="3600" b="1" dirty="0">
              <a:solidFill>
                <a:srgbClr val="021977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3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/>
          <a:stretch/>
        </p:blipFill>
        <p:spPr>
          <a:xfrm>
            <a:off x="35496" y="-15827"/>
            <a:ext cx="910850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32729" y="0"/>
            <a:ext cx="4575376" cy="213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>
                <a:solidFill>
                  <a:srgbClr val="92D050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高</a:t>
            </a:r>
            <a:r>
              <a:rPr lang="zh-CN" altLang="en-US" sz="4800" b="1" dirty="0" smtClean="0">
                <a:solidFill>
                  <a:srgbClr val="92D050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铁  </a:t>
            </a:r>
            <a:r>
              <a:rPr lang="en-US" altLang="zh-CN" sz="4800" b="1" dirty="0" smtClean="0">
                <a:solidFill>
                  <a:srgbClr val="92D050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300-350 km/h</a:t>
            </a:r>
          </a:p>
          <a:p>
            <a:pPr algn="ctr" eaLnBrk="1" hangingPunct="1"/>
            <a:r>
              <a:rPr lang="en-US" altLang="zh-CN" sz="4800" b="1" dirty="0" smtClean="0">
                <a:solidFill>
                  <a:srgbClr val="92D050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3</a:t>
            </a:r>
            <a:r>
              <a:rPr lang="zh-CN" altLang="en-US" sz="4800" b="1" dirty="0" smtClean="0">
                <a:solidFill>
                  <a:srgbClr val="92D050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个小时</a:t>
            </a:r>
            <a:endParaRPr lang="en-US" altLang="zh-CN" sz="4800" b="1" dirty="0">
              <a:solidFill>
                <a:srgbClr val="92D050"/>
              </a:solidFill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8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"/>
          <a:stretch/>
        </p:blipFill>
        <p:spPr>
          <a:xfrm>
            <a:off x="381101" y="1166179"/>
            <a:ext cx="8762112" cy="51256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836712"/>
            <a:ext cx="8194510" cy="57606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二等座  </a:t>
            </a:r>
            <a:r>
              <a:rPr lang="en-US" altLang="zh-CN" sz="4800" dirty="0"/>
              <a:t>¥ 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309 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7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075500"/>
            <a:ext cx="8262360" cy="5508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一</a:t>
            </a: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等座  </a:t>
            </a:r>
            <a:r>
              <a:rPr lang="en-US" altLang="zh-CN" sz="4800" dirty="0"/>
              <a:t>¥ 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495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6" y="1196752"/>
            <a:ext cx="8199964" cy="5038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商务</a:t>
            </a: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座  </a:t>
            </a:r>
            <a:r>
              <a:rPr lang="en-US" altLang="zh-CN" sz="4800" dirty="0"/>
              <a:t>¥ 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977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9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1" y="1329394"/>
            <a:ext cx="8206032" cy="53285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932728" y="0"/>
            <a:ext cx="8217257" cy="11293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快速火车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160 km/h    6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个小时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endParaRPr lang="en-US" altLang="zh-CN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23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7" y="1595114"/>
            <a:ext cx="8191527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7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872716"/>
            <a:ext cx="8203124" cy="5112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硬座</a:t>
            </a:r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93</a:t>
            </a:r>
            <a:endParaRPr lang="en-US" altLang="zh-CN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6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859532"/>
            <a:ext cx="8211272" cy="59820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硬卧 </a:t>
            </a:r>
            <a:r>
              <a:rPr lang="en-US" altLang="zh-CN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168</a:t>
            </a:r>
            <a:endParaRPr lang="zh-CN" altLang="en-US" sz="4800" b="1" dirty="0">
              <a:solidFill>
                <a:srgbClr val="4FB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6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0"/>
            <a:ext cx="4826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软卧 </a:t>
            </a:r>
            <a:r>
              <a:rPr lang="en-US" altLang="zh-CN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251</a:t>
            </a:r>
            <a:endParaRPr lang="zh-CN" altLang="en-US" sz="4800" b="1" dirty="0">
              <a:solidFill>
                <a:srgbClr val="4FB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1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548680"/>
            <a:ext cx="8424936" cy="5616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6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8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0"/>
            <a:ext cx="6192688" cy="68981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软卧</a:t>
            </a:r>
          </a:p>
        </p:txBody>
      </p:sp>
    </p:spTree>
    <p:extLst>
      <p:ext uri="{BB962C8B-B14F-4D97-AF65-F5344CB8AC3E}">
        <p14:creationId xmlns:p14="http://schemas.microsoft.com/office/powerpoint/2010/main" val="5112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0" y="1090326"/>
            <a:ext cx="8211272" cy="544687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高级</a:t>
            </a:r>
            <a:r>
              <a:rPr lang="zh-CN" altLang="en-US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软卧 </a:t>
            </a:r>
            <a:r>
              <a:rPr lang="en-US" altLang="zh-CN" sz="4800" b="1" dirty="0" smtClean="0">
                <a:solidFill>
                  <a:srgbClr val="4FB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455</a:t>
            </a:r>
            <a:endParaRPr lang="zh-CN" altLang="en-US" sz="4800" b="1" dirty="0">
              <a:solidFill>
                <a:srgbClr val="4FB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6" y="879000"/>
            <a:ext cx="8213094" cy="57491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68731" y="0"/>
            <a:ext cx="8106377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火车餐车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8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7" y="717326"/>
            <a:ext cx="8187565" cy="61406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968731" y="0"/>
            <a:ext cx="8106377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火车餐车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9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14973" r="14564"/>
          <a:stretch/>
        </p:blipFill>
        <p:spPr>
          <a:xfrm>
            <a:off x="1441459" y="1129380"/>
            <a:ext cx="7133333" cy="57315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932728" y="0"/>
            <a:ext cx="8217257" cy="11293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110km/h      10</a:t>
            </a: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个小时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6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385463"/>
            <a:ext cx="8211272" cy="46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836952"/>
            <a:ext cx="8178332" cy="57384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32728" y="0"/>
            <a:ext cx="8217257" cy="9087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硬座 </a:t>
            </a: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漫语（非商用）常规体" pitchFamily="2" charset="-122"/>
                <a:ea typeface="造字工房漫语（非商用）常规体" pitchFamily="2" charset="-122"/>
              </a:rPr>
              <a:t>93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115479"/>
            <a:ext cx="8211272" cy="54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6" y="762000"/>
            <a:ext cx="8128000" cy="609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043608" y="0"/>
            <a:ext cx="8106377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广州</a:t>
            </a:r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-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北京 高铁二等座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3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91649" y="1184135"/>
            <a:ext cx="8183459" cy="5673865"/>
            <a:chOff x="891649" y="1184135"/>
            <a:chExt cx="8183459" cy="567386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9" y="1184135"/>
              <a:ext cx="8183459" cy="56738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71" b="9457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24" y="2012240"/>
              <a:ext cx="1268760" cy="126876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71" b="9457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8184" y="2348880"/>
              <a:ext cx="1268760" cy="126876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 bwMode="auto">
          <a:xfrm>
            <a:off x="968731" y="200394"/>
            <a:ext cx="8106377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检票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0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6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8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68831" y="1268760"/>
            <a:ext cx="8362950" cy="347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第一条地铁--1969年10月。</a:t>
            </a:r>
            <a:endParaRPr lang="en-US" altLang="zh-CN" sz="4800" b="1" dirty="0" smtClean="0">
              <a:solidFill>
                <a:schemeClr val="tx1"/>
              </a:solidFill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l" eaLnBrk="1" hangingPunct="1"/>
            <a:endParaRPr lang="en-US" altLang="zh-CN" sz="4800" b="1" dirty="0" smtClean="0">
              <a:solidFill>
                <a:schemeClr val="tx1"/>
              </a:solidFill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l" eaLnBrk="1" hangingPunct="1"/>
            <a:r>
              <a:rPr lang="zh-CN" altLang="en-US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201</a:t>
            </a:r>
            <a:r>
              <a:rPr lang="en-US" altLang="zh-CN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7</a:t>
            </a:r>
            <a:r>
              <a:rPr lang="zh-CN" altLang="en-US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年1月，2</a:t>
            </a:r>
            <a:r>
              <a:rPr lang="en-US" altLang="zh-CN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8</a:t>
            </a:r>
            <a:r>
              <a:rPr lang="zh-CN" altLang="en-US" sz="4800" b="1" dirty="0" smtClean="0">
                <a:solidFill>
                  <a:schemeClr val="tx1"/>
                </a:solidFill>
                <a:latin typeface="造字工房漫语（非商用）常规体" pitchFamily="2" charset="-122"/>
                <a:ea typeface="造字工房漫语（非商用）常规体" pitchFamily="2" charset="-122"/>
              </a:rPr>
              <a:t>个城市开通地铁。</a:t>
            </a:r>
            <a:r>
              <a:rPr lang="zh-CN" altLang="en-US" sz="4800" b="1" dirty="0" smtClean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/>
            </a:r>
            <a:br>
              <a:rPr lang="zh-CN" altLang="en-US" sz="4800" b="1" dirty="0" smtClean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7585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409152"/>
            <a:ext cx="8178384" cy="54488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68731" y="283587"/>
            <a:ext cx="8106377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检票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3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A1D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0" y="0"/>
            <a:ext cx="93272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32" y="724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火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01360" y="283587"/>
            <a:ext cx="8073748" cy="60257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绿色火车的票价最贵。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2800" dirty="0" err="1">
                <a:latin typeface="宋体" panose="02010600030101010101" pitchFamily="2" charset="-122"/>
              </a:rPr>
              <a:t>Lǜsè</a:t>
            </a:r>
            <a:r>
              <a:rPr lang="en-US" altLang="zh-CN" sz="2800" dirty="0">
                <a:latin typeface="宋体" panose="02010600030101010101" pitchFamily="2" charset="-122"/>
              </a:rPr>
              <a:t> de </a:t>
            </a:r>
            <a:r>
              <a:rPr lang="en-US" altLang="zh-CN" sz="2800" dirty="0" err="1">
                <a:latin typeface="宋体" panose="02010600030101010101" pitchFamily="2" charset="-122"/>
              </a:rPr>
              <a:t>huǒchē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piào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jià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zuì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err="1">
                <a:latin typeface="宋体" panose="02010600030101010101" pitchFamily="2" charset="-122"/>
              </a:rPr>
              <a:t>guì</a:t>
            </a:r>
            <a:r>
              <a:rPr lang="en-US" altLang="zh-CN" sz="2800" dirty="0" smtClean="0">
                <a:latin typeface="宋体" panose="02010600030101010101" pitchFamily="2" charset="-122"/>
              </a:rPr>
              <a:t>.</a:t>
            </a:r>
          </a:p>
          <a:p>
            <a:pPr eaLnBrk="1" hangingPunct="1"/>
            <a:endParaRPr lang="en-US" altLang="zh-CN" sz="2800" dirty="0" smtClean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在中国买火车票需要身份证。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2400" dirty="0" err="1">
                <a:latin typeface="宋体" panose="02010600030101010101" pitchFamily="2" charset="-122"/>
              </a:rPr>
              <a:t>Zài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zhōngguó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mǎi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huǒchē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piào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xūyào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shēnfèn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宋体" panose="02010600030101010101" pitchFamily="2" charset="-122"/>
              </a:rPr>
              <a:t>zhèng</a:t>
            </a:r>
            <a:r>
              <a:rPr lang="en-US" altLang="zh-CN" sz="2400" dirty="0" smtClean="0">
                <a:latin typeface="宋体" panose="02010600030101010101" pitchFamily="2" charset="-122"/>
              </a:rPr>
              <a:t>.</a:t>
            </a:r>
          </a:p>
          <a:p>
            <a:pPr eaLnBrk="1" hangingPunct="1"/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4000" dirty="0">
                <a:latin typeface="造字工房漫语（非商用）常规体" pitchFamily="2" charset="-122"/>
                <a:ea typeface="造字工房漫语（非商用）常规体" pitchFamily="2" charset="-122"/>
              </a:rPr>
              <a:t>从我</a:t>
            </a:r>
            <a:r>
              <a:rPr lang="zh-CN" altLang="en-US" sz="40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家到北京坐高铁需要</a:t>
            </a:r>
            <a:r>
              <a:rPr lang="en-US" altLang="zh-CN" sz="40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5</a:t>
            </a:r>
            <a:r>
              <a:rPr lang="zh-CN" altLang="en-US" sz="40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个小时。</a:t>
            </a:r>
            <a:endParaRPr lang="en-US" altLang="zh-CN" sz="40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2000" dirty="0" err="1">
                <a:latin typeface="宋体" panose="02010600030101010101" pitchFamily="2" charset="-122"/>
              </a:rPr>
              <a:t>Cóng</a:t>
            </a: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err="1" smtClean="0">
                <a:latin typeface="宋体" panose="02010600030101010101" pitchFamily="2" charset="-122"/>
              </a:rPr>
              <a:t>wǒ</a:t>
            </a:r>
            <a:r>
              <a:rPr lang="en-US" altLang="zh-CN" sz="2000" dirty="0" smtClean="0">
                <a:latin typeface="宋体" panose="02010600030101010101" pitchFamily="2" charset="-122"/>
              </a:rPr>
              <a:t> </a:t>
            </a:r>
            <a:r>
              <a:rPr lang="en-US" altLang="zh-CN" sz="2000" dirty="0" err="1" smtClean="0">
                <a:latin typeface="宋体" panose="02010600030101010101" pitchFamily="2" charset="-122"/>
              </a:rPr>
              <a:t>jiā</a:t>
            </a:r>
            <a:r>
              <a:rPr lang="en-US" altLang="zh-CN" sz="2000" dirty="0" smtClean="0">
                <a:latin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</a:rPr>
              <a:t>dào</a:t>
            </a: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err="1" smtClean="0">
                <a:latin typeface="宋体" panose="02010600030101010101" pitchFamily="2" charset="-122"/>
              </a:rPr>
              <a:t>Běijīng</a:t>
            </a:r>
            <a:r>
              <a:rPr lang="en-US" altLang="zh-CN" sz="2000" dirty="0" smtClean="0">
                <a:latin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</a:rPr>
              <a:t>zuò</a:t>
            </a: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</a:rPr>
              <a:t>gāotiě</a:t>
            </a: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</a:rPr>
              <a:t>xūyào</a:t>
            </a:r>
            <a:r>
              <a:rPr lang="en-US" altLang="zh-CN" sz="2000" dirty="0">
                <a:latin typeface="宋体" panose="02010600030101010101" pitchFamily="2" charset="-122"/>
              </a:rPr>
              <a:t> 5 </a:t>
            </a:r>
            <a:r>
              <a:rPr lang="en-US" altLang="zh-CN" sz="2000" dirty="0" err="1">
                <a:latin typeface="宋体" panose="02010600030101010101" pitchFamily="2" charset="-122"/>
              </a:rPr>
              <a:t>gè</a:t>
            </a: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</a:rPr>
              <a:t>xiǎoshí</a:t>
            </a:r>
            <a:r>
              <a:rPr lang="en-US" altLang="zh-CN" sz="2000" dirty="0">
                <a:latin typeface="宋体" panose="02010600030101010101" pitchFamily="2" charset="-122"/>
              </a:rPr>
              <a:t>.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99592" y="0"/>
            <a:ext cx="823933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  <a:defRPr/>
            </a:pPr>
            <a:r>
              <a:rPr lang="zh-CN" altLang="en-US" sz="7200" b="1" dirty="0" smtClean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飞机  </a:t>
            </a:r>
            <a:r>
              <a:rPr lang="en-US" altLang="zh-CN" sz="6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fēijī</a:t>
            </a:r>
            <a:r>
              <a:rPr lang="en-US" altLang="zh-CN" sz="6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ko-KR" altLang="en-US" sz="6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비행기</a:t>
            </a:r>
            <a:endParaRPr lang="ko-KR" altLang="en-US" sz="66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pic>
        <p:nvPicPr>
          <p:cNvPr id="5" name="내용 개체 틀 5" descr="彩绘飞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28" y="1381125"/>
            <a:ext cx="82359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3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267744" y="2060848"/>
            <a:ext cx="2736304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147</a:t>
            </a:r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个机场</a:t>
            </a:r>
          </a:p>
        </p:txBody>
      </p:sp>
    </p:spTree>
    <p:extLst>
      <p:ext uri="{BB962C8B-B14F-4D97-AF65-F5344CB8AC3E}">
        <p14:creationId xmlns:p14="http://schemas.microsoft.com/office/powerpoint/2010/main" val="82360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" y="980728"/>
            <a:ext cx="8220882" cy="56039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中国国际航空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07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895528" y="882038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国航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0"/>
            <a:ext cx="4544353" cy="68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b="7724"/>
          <a:stretch/>
        </p:blipFill>
        <p:spPr>
          <a:xfrm>
            <a:off x="947680" y="1103642"/>
            <a:ext cx="8263772" cy="57892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2555776" y="108947"/>
            <a:ext cx="460851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中国南方航空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9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南航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" y="901279"/>
            <a:ext cx="8220882" cy="54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052736"/>
            <a:ext cx="8220342" cy="44644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中国海南航空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6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海航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4" y="1052736"/>
            <a:ext cx="8103768" cy="56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0"/>
            <a:ext cx="8229600" cy="431800"/>
          </a:xfrm>
        </p:spPr>
        <p:txBody>
          <a:bodyPr/>
          <a:lstStyle/>
          <a:p>
            <a:pPr eaLnBrk="1" hangingPunct="1"/>
            <a:r>
              <a:rPr lang="ko-KR" altLang="en-US" sz="2800" smtClean="0"/>
              <a:t>베이징 철도 노선도</a:t>
            </a:r>
            <a:r>
              <a:rPr lang="zh-CN" altLang="en-US" sz="2800" smtClean="0"/>
              <a:t>  </a:t>
            </a:r>
          </a:p>
        </p:txBody>
      </p:sp>
      <p:pic>
        <p:nvPicPr>
          <p:cNvPr id="7171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"/>
          <a:stretch/>
        </p:blipFill>
        <p:spPr bwMode="auto">
          <a:xfrm>
            <a:off x="128142" y="583561"/>
            <a:ext cx="9015858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857375" y="1700213"/>
            <a:ext cx="5543550" cy="6461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b="1" smtClean="0">
                <a:latin typeface="KaiTi" panose="02010609060101010101" pitchFamily="49" charset="-122"/>
                <a:ea typeface="KaiTi" panose="02010609060101010101" pitchFamily="49" charset="-122"/>
              </a:rPr>
              <a:t>201</a:t>
            </a:r>
            <a:r>
              <a:rPr lang="en-US" altLang="zh-CN" sz="3600" b="1" smtClean="0">
                <a:latin typeface="KaiTi" panose="02010609060101010101" pitchFamily="49" charset="-122"/>
                <a:ea typeface="KaiTi" panose="02010609060101010101" pitchFamily="49" charset="-122"/>
              </a:rPr>
              <a:t>5</a:t>
            </a:r>
            <a:r>
              <a:rPr lang="zh-CN" altLang="en-US" sz="3600" b="1" smtClean="0">
                <a:latin typeface="KaiTi" panose="02010609060101010101" pitchFamily="49" charset="-122"/>
                <a:ea typeface="KaiTi" panose="02010609060101010101" pitchFamily="49" charset="-122"/>
              </a:rPr>
              <a:t>年客运量</a:t>
            </a:r>
            <a:r>
              <a:rPr lang="zh-CN" altLang="en-US" sz="3600" b="1" smtClean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32</a:t>
            </a:r>
            <a:r>
              <a:rPr lang="en-US" altLang="zh-CN" sz="3600" b="1" smtClean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.5</a:t>
            </a:r>
            <a:r>
              <a:rPr lang="zh-CN" altLang="en-US" sz="3600" b="1" smtClean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亿</a:t>
            </a:r>
            <a:r>
              <a:rPr lang="zh-CN" altLang="en-US" sz="3600" b="1" smtClean="0">
                <a:latin typeface="KaiTi" panose="02010609060101010101" pitchFamily="49" charset="-122"/>
                <a:ea typeface="KaiTi" panose="02010609060101010101" pitchFamily="49" charset="-122"/>
              </a:rPr>
              <a:t>人次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6238" y="2779713"/>
            <a:ext cx="3140075" cy="6461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19</a:t>
            </a:r>
            <a:r>
              <a:rPr lang="zh-CN" altLang="en-US" sz="36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条线路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92425" y="4029075"/>
            <a:ext cx="3140075" cy="6461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288</a:t>
            </a:r>
            <a:r>
              <a:rPr lang="zh-CN" altLang="en-US" sz="36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个地铁站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8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1" y="1568609"/>
            <a:ext cx="8262019" cy="48245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中国东方航空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</a:t>
            </a:r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东方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" y="1263531"/>
            <a:ext cx="8220882" cy="54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8" y="1340768"/>
            <a:ext cx="8211272" cy="52335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中国厦门航空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8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C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0"/>
            <a:ext cx="932728" cy="6869861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03861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飞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机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비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행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기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59832" y="98691"/>
            <a:ext cx="424847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中国厦门航空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" y="1002926"/>
            <a:ext cx="8220882" cy="54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/>
          <a:stretch/>
        </p:blipFill>
        <p:spPr>
          <a:xfrm>
            <a:off x="1009954" y="1628800"/>
            <a:ext cx="8134046" cy="4716118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09954" y="0"/>
            <a:ext cx="7738510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  <a:defRPr/>
            </a:pPr>
            <a:r>
              <a:rPr lang="zh-CN" altLang="en-US" sz="7200" b="1" dirty="0" smtClean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电动车  </a:t>
            </a:r>
            <a:r>
              <a:rPr lang="en-US" altLang="zh-CN" sz="5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diàndòngchē</a:t>
            </a:r>
            <a:endParaRPr lang="en-US" altLang="zh-CN" sz="5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None/>
              <a:defRPr/>
            </a:pPr>
            <a:r>
              <a:rPr lang="ko-KR" altLang="en-US" sz="6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전기 자동차</a:t>
            </a:r>
            <a:endParaRPr lang="ko-KR" altLang="en-US" sz="66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61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8132117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0" y="778706"/>
            <a:ext cx="8122310" cy="52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7796"/>
            <a:ext cx="8100392" cy="45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54" y="1029306"/>
            <a:ext cx="8134046" cy="54797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2339752" y="98691"/>
            <a:ext cx="496855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学校里的电动车</a:t>
            </a:r>
            <a:endParaRPr lang="zh-CN" altLang="en-US" sz="4800" dirty="0">
              <a:latin typeface="造字工房漫语（非商用）常规体" pitchFamily="2" charset="-122"/>
              <a:ea typeface="造字工房漫语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38124"/>
            <a:ext cx="8100392" cy="42020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2339752" y="98691"/>
            <a:ext cx="4968552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电动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三轮车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algn="ctr" eaLnBrk="1" hangingPunct="1"/>
            <a:r>
              <a:rPr lang="en-US" altLang="zh-CN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 </a:t>
            </a:r>
            <a:r>
              <a:rPr lang="en-US" altLang="zh-CN" sz="3600" dirty="0" err="1">
                <a:latin typeface="宋体" panose="02010600030101010101" pitchFamily="2" charset="-122"/>
              </a:rPr>
              <a:t>diàndòng</a:t>
            </a:r>
            <a:r>
              <a:rPr lang="en-US" altLang="zh-CN" sz="3600" dirty="0">
                <a:latin typeface="宋体" panose="02010600030101010101" pitchFamily="2" charset="-122"/>
              </a:rPr>
              <a:t> </a:t>
            </a:r>
            <a:r>
              <a:rPr lang="en-US" altLang="zh-CN" sz="3600" dirty="0" err="1">
                <a:latin typeface="宋体" panose="02010600030101010101" pitchFamily="2" charset="-122"/>
              </a:rPr>
              <a:t>sānlúnchē</a:t>
            </a:r>
            <a:endParaRPr lang="zh-CN" altLang="en-US" sz="36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8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" y="0"/>
            <a:ext cx="395536" cy="6844661"/>
            <a:chOff x="1" y="0"/>
            <a:chExt cx="395536" cy="6844661"/>
          </a:xfrm>
        </p:grpSpPr>
        <p:pic>
          <p:nvPicPr>
            <p:cNvPr id="4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20"/>
            <a:stretch/>
          </p:blipFill>
          <p:spPr bwMode="auto">
            <a:xfrm>
              <a:off x="1" y="0"/>
              <a:ext cx="395536" cy="684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2"/>
            <p:cNvSpPr txBox="1">
              <a:spLocks noChangeArrowheads="1"/>
            </p:cNvSpPr>
            <p:nvPr/>
          </p:nvSpPr>
          <p:spPr bwMode="auto">
            <a:xfrm>
              <a:off x="86466" y="3590652"/>
              <a:ext cx="22260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2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지하철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106813" y="1124744"/>
              <a:ext cx="216023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 b="1" dirty="0" smtClean="0">
                  <a:latin typeface="KaiTi" panose="02010609060101010101" pitchFamily="49" charset="-122"/>
                  <a:ea typeface="KaiTi" panose="02010609060101010101" pitchFamily="49" charset="-122"/>
                </a:rPr>
                <a:t>地铁</a:t>
              </a:r>
              <a:endParaRPr lang="zh-CN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EC8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33654" y="0"/>
            <a:ext cx="1043608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76672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电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动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동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</a:t>
            </a:r>
            <a:endParaRPr lang="en-US" altLang="ko-KR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09954" y="1936142"/>
            <a:ext cx="7947409" cy="2193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现在在中国，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电动车多了，自行车少了。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3200" dirty="0" err="1">
                <a:latin typeface="宋体" panose="02010600030101010101" pitchFamily="2" charset="-122"/>
              </a:rPr>
              <a:t>Xiànzài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zài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Z</a:t>
            </a:r>
            <a:r>
              <a:rPr lang="en-US" altLang="zh-CN" sz="3200" dirty="0" err="1" smtClean="0">
                <a:latin typeface="宋体" panose="02010600030101010101" pitchFamily="2" charset="-122"/>
              </a:rPr>
              <a:t>hōngguó</a:t>
            </a:r>
            <a:r>
              <a:rPr lang="en-US" altLang="zh-CN" sz="3200" dirty="0">
                <a:latin typeface="宋体" panose="02010600030101010101" pitchFamily="2" charset="-122"/>
              </a:rPr>
              <a:t>,</a:t>
            </a:r>
            <a:br>
              <a:rPr lang="en-US" altLang="zh-CN" sz="3200" dirty="0">
                <a:latin typeface="宋体" panose="02010600030101010101" pitchFamily="2" charset="-122"/>
              </a:rPr>
            </a:br>
            <a:r>
              <a:rPr lang="en-US" altLang="zh-CN" sz="3200" dirty="0" err="1">
                <a:latin typeface="宋体" panose="02010600030101010101" pitchFamily="2" charset="-122"/>
              </a:rPr>
              <a:t>diàndòng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chē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 smtClean="0">
                <a:latin typeface="宋体" panose="02010600030101010101" pitchFamily="2" charset="-122"/>
              </a:rPr>
              <a:t>duō</a:t>
            </a:r>
            <a:r>
              <a:rPr lang="en-US" altLang="zh-CN" sz="3200" dirty="0" smtClean="0">
                <a:latin typeface="宋体" panose="02010600030101010101" pitchFamily="2" charset="-122"/>
              </a:rPr>
              <a:t> le</a:t>
            </a:r>
            <a:r>
              <a:rPr lang="en-US" altLang="zh-CN" sz="3200" dirty="0">
                <a:latin typeface="宋体" panose="02010600030101010101" pitchFamily="2" charset="-122"/>
              </a:rPr>
              <a:t>, </a:t>
            </a:r>
            <a:r>
              <a:rPr lang="en-US" altLang="zh-CN" sz="3200" dirty="0" err="1">
                <a:latin typeface="宋体" panose="02010600030101010101" pitchFamily="2" charset="-122"/>
              </a:rPr>
              <a:t>zìxíngchē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 smtClean="0">
                <a:latin typeface="宋体" panose="02010600030101010101" pitchFamily="2" charset="-122"/>
              </a:rPr>
              <a:t>shǎo</a:t>
            </a:r>
            <a:r>
              <a:rPr lang="en-US" altLang="zh-CN" sz="3200" dirty="0" smtClean="0">
                <a:latin typeface="宋体" panose="02010600030101010101" pitchFamily="2" charset="-122"/>
              </a:rPr>
              <a:t> le</a:t>
            </a:r>
            <a:r>
              <a:rPr lang="en-US" altLang="zh-CN" sz="3200" dirty="0">
                <a:latin typeface="宋体" panose="02010600030101010101" pitchFamily="2" charset="-122"/>
              </a:rPr>
              <a:t>.</a:t>
            </a:r>
            <a:endParaRPr lang="en-US" altLang="zh-CN" sz="3200" dirty="0" smtClean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4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09954" y="0"/>
            <a:ext cx="7738510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  <a:defRPr/>
            </a:pPr>
            <a:r>
              <a:rPr lang="zh-CN" altLang="en-US" sz="7200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自行</a:t>
            </a:r>
            <a:r>
              <a:rPr lang="zh-CN" altLang="en-US" sz="7200" b="1" dirty="0" smtClean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  </a:t>
            </a:r>
            <a:r>
              <a:rPr lang="en-US" altLang="zh-CN" sz="54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diàndòngchē</a:t>
            </a:r>
            <a:endParaRPr lang="ko-KR" altLang="en-US" sz="66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52" y="1844823"/>
            <a:ext cx="8003947" cy="4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022" y="872716"/>
            <a:ext cx="864096" cy="511256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公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共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行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dirty="0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5094"/>
            <a:ext cx="7985102" cy="53282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174638" y="98691"/>
            <a:ext cx="7926080" cy="783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公共自行车</a:t>
            </a:r>
            <a:r>
              <a:rPr lang="en-US" altLang="zh-CN" sz="4000" dirty="0" err="1">
                <a:latin typeface="宋体" panose="02010600030101010101" pitchFamily="2" charset="-122"/>
              </a:rPr>
              <a:t>gōnggòng</a:t>
            </a:r>
            <a:r>
              <a:rPr lang="en-US" altLang="zh-CN" sz="4000" dirty="0">
                <a:latin typeface="宋体" panose="02010600030101010101" pitchFamily="2" charset="-122"/>
              </a:rPr>
              <a:t> </a:t>
            </a:r>
            <a:r>
              <a:rPr lang="en-US" altLang="zh-CN" sz="4000" dirty="0" err="1">
                <a:latin typeface="宋体" panose="02010600030101010101" pitchFamily="2" charset="-122"/>
              </a:rPr>
              <a:t>zìxíngchē</a:t>
            </a:r>
            <a:endParaRPr lang="zh-CN" altLang="en-US" sz="4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8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73" y="1844824"/>
            <a:ext cx="7998157" cy="4752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995936" y="188640"/>
            <a:ext cx="4210118" cy="2193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800" dirty="0">
                <a:latin typeface="造字工房漫语（非商用）常规体" pitchFamily="2" charset="-122"/>
                <a:ea typeface="造字工房漫语（非商用）常规体" pitchFamily="2" charset="-122"/>
              </a:rPr>
              <a:t>一</a:t>
            </a:r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元骑车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3200" dirty="0" err="1" smtClean="0">
                <a:latin typeface="宋体" panose="02010600030101010101" pitchFamily="2" charset="-122"/>
              </a:rPr>
              <a:t>yì</a:t>
            </a:r>
            <a:r>
              <a:rPr lang="en-US" altLang="zh-CN" sz="3200" dirty="0" smtClean="0">
                <a:latin typeface="宋体" panose="02010600030101010101" pitchFamily="2" charset="-122"/>
              </a:rPr>
              <a:t> </a:t>
            </a:r>
            <a:r>
              <a:rPr lang="en-US" altLang="zh-CN" sz="3200" dirty="0" err="1" smtClean="0">
                <a:latin typeface="宋体" panose="02010600030101010101" pitchFamily="2" charset="-122"/>
              </a:rPr>
              <a:t>yuán</a:t>
            </a:r>
            <a:r>
              <a:rPr lang="en-US" altLang="zh-CN" sz="3200" dirty="0" smtClean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qí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chē</a:t>
            </a:r>
            <a:endParaRPr lang="en-US" altLang="zh-CN" sz="3200" dirty="0" smtClean="0">
              <a:latin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022" y="872716"/>
            <a:ext cx="86409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公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共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行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81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39794"/>
            <a:ext cx="8032380" cy="534153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022" y="872716"/>
            <a:ext cx="86409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公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共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行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31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2" y="1505649"/>
            <a:ext cx="8012920" cy="5328592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022" y="872716"/>
            <a:ext cx="86409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公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共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行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33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D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56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009954" y="1844824"/>
            <a:ext cx="7947409" cy="2193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最近在中国，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zh-CN" altLang="en-US" sz="4800" dirty="0" smtClean="0">
                <a:latin typeface="造字工房漫语（非商用）常规体" pitchFamily="2" charset="-122"/>
                <a:ea typeface="造字工房漫语（非商用）常规体" pitchFamily="2" charset="-122"/>
              </a:rPr>
              <a:t>公共自行车很流行。</a:t>
            </a:r>
            <a:endParaRPr lang="en-US" altLang="zh-CN" sz="4800" dirty="0" smtClean="0">
              <a:latin typeface="造字工房漫语（非商用）常规体" pitchFamily="2" charset="-122"/>
              <a:ea typeface="造字工房漫语（非商用）常规体" pitchFamily="2" charset="-122"/>
            </a:endParaRPr>
          </a:p>
          <a:p>
            <a:pPr eaLnBrk="1" hangingPunct="1"/>
            <a:r>
              <a:rPr lang="en-US" altLang="zh-CN" sz="3200" dirty="0" err="1">
                <a:latin typeface="宋体" panose="02010600030101010101" pitchFamily="2" charset="-122"/>
              </a:rPr>
              <a:t>Zuìjìn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zài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 smtClean="0">
                <a:latin typeface="宋体" panose="02010600030101010101" pitchFamily="2" charset="-122"/>
              </a:rPr>
              <a:t>Zhōngguó</a:t>
            </a:r>
            <a:r>
              <a:rPr lang="en-US" altLang="zh-CN" sz="3200" dirty="0">
                <a:latin typeface="宋体" panose="02010600030101010101" pitchFamily="2" charset="-122"/>
              </a:rPr>
              <a:t>,</a:t>
            </a:r>
          </a:p>
          <a:p>
            <a:pPr eaLnBrk="1" hangingPunct="1"/>
            <a:r>
              <a:rPr lang="en-US" altLang="zh-CN" sz="3200" dirty="0" err="1">
                <a:latin typeface="宋体" panose="02010600030101010101" pitchFamily="2" charset="-122"/>
              </a:rPr>
              <a:t>gōnggòng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zìxíngchē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hěn</a:t>
            </a:r>
            <a:r>
              <a:rPr lang="en-US" altLang="zh-CN" sz="3200" dirty="0">
                <a:latin typeface="宋体" panose="02010600030101010101" pitchFamily="2" charset="-122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</a:rPr>
              <a:t>liúxíng</a:t>
            </a:r>
            <a:r>
              <a:rPr lang="en-US" altLang="zh-CN" sz="3200" dirty="0">
                <a:latin typeface="宋体" panose="02010600030101010101" pitchFamily="2" charset="-122"/>
              </a:rPr>
              <a:t>.</a:t>
            </a:r>
            <a:endParaRPr lang="en-US" altLang="zh-CN" sz="3200" dirty="0" smtClean="0">
              <a:latin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022" y="872716"/>
            <a:ext cx="86409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公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共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自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行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车</a:t>
            </a:r>
            <a:endParaRPr lang="en-US" altLang="zh-CN" sz="4400" b="1" smtClean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buFontTx/>
              <a:buNone/>
              <a:defRPr/>
            </a:pPr>
            <a:endParaRPr lang="en-US" altLang="ko-KR" sz="4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17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Pages>0</Pages>
  <Words>775</Words>
  <Characters>0</Characters>
  <Application>Microsoft Office PowerPoint</Application>
  <DocSecurity>0</DocSecurity>
  <PresentationFormat>全屏显示(4:3)</PresentationFormat>
  <Lines>0</Lines>
  <Paragraphs>473</Paragraphs>
  <Slides>96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4" baseType="lpstr">
      <vt:lpstr>Batang</vt:lpstr>
      <vt:lpstr>Calibri</vt:lpstr>
      <vt:lpstr>宋体</vt:lpstr>
      <vt:lpstr>汉仪清雅体简</vt:lpstr>
      <vt:lpstr>造字工房漫语（非商用）常规体</vt:lpstr>
      <vt:lpstr>Arial</vt:lpstr>
      <vt:lpstr>KaiTi</vt:lpstr>
      <vt:lpstr>默认设计模板</vt:lpstr>
      <vt:lpstr>中国交通 Zhōngguó jiāotōng</vt:lpstr>
      <vt:lpstr>PowerPoint 演示文稿</vt:lpstr>
      <vt:lpstr>지하철</vt:lpstr>
      <vt:lpstr>PowerPoint 演示文稿</vt:lpstr>
      <vt:lpstr>PowerPoint 演示文稿</vt:lpstr>
      <vt:lpstr>PowerPoint 演示文稿</vt:lpstr>
      <vt:lpstr>PowerPoint 演示文稿</vt:lpstr>
      <vt:lpstr>베이징 철도 노선도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Zhōngguó jiāotōng 中国交通</dc:title>
  <dc:subject/>
  <dc:creator>nina</dc:creator>
  <cp:keywords/>
  <dc:description/>
  <cp:lastModifiedBy>nina</cp:lastModifiedBy>
  <cp:revision>111</cp:revision>
  <dcterms:created xsi:type="dcterms:W3CDTF">2013-01-25T01:44:32Z</dcterms:created>
  <dcterms:modified xsi:type="dcterms:W3CDTF">2017-03-24T01:46:14Z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